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87"/>
  </p:normalViewPr>
  <p:slideViewPr>
    <p:cSldViewPr snapToGrid="0" snapToObjects="1">
      <p:cViewPr varScale="1">
        <p:scale>
          <a:sx n="85" d="100"/>
          <a:sy n="85" d="100"/>
        </p:scale>
        <p:origin x="16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>
</file>

<file path=ppt/media/image2.tif>
</file>

<file path=ppt/media/image3.png>
</file>

<file path=ppt/media/image4.png>
</file>

<file path=ppt/media/image5.png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3" name="Shape 2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f22, sec 1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1" name="Shape 3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f22 sec 2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hape 45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0" name="Shape 4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s22: LEC 01, 02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21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21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tree.html#complexity" TargetMode="External"/><Relationship Id="rId2" Type="http://schemas.openxmlformats.org/officeDocument/2006/relationships/hyperlink" Target="https://scikit-learn.org/stable/modules/linear_model.html#ordinary-least-squares-complexity" TargetMode="Externa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20] Complexity + Big O"/>
          <p:cNvSpPr txBox="1">
            <a:spLocks noGrp="1"/>
          </p:cNvSpPr>
          <p:nvPr>
            <p:ph type="ctrTitle"/>
          </p:nvPr>
        </p:nvSpPr>
        <p:spPr>
          <a:xfrm>
            <a:off x="210740" y="2146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 sz="7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[320] Complexity + Big O</a:t>
            </a:r>
          </a:p>
        </p:txBody>
      </p:sp>
      <p:sp>
        <p:nvSpPr>
          <p:cNvPr id="120" name="Tyler Caraza-Harter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61468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 err="1"/>
              <a:t>Yiyin</a:t>
            </a:r>
            <a:r>
              <a:rPr lang="en-US" dirty="0"/>
              <a:t> Shen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the computer (CPU, etc)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Python (quality+efficiency of interpretation)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algorithm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:</a:t>
            </a:r>
            <a:r>
              <a:t> strategy for solving the problem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input size:</a:t>
            </a:r>
            <a:r>
              <a:t> how much data do we have?</a:t>
            </a:r>
          </a:p>
        </p:txBody>
      </p:sp>
      <p:sp>
        <p:nvSpPr>
          <p:cNvPr id="176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77" name="Callout"/>
          <p:cNvSpPr/>
          <p:nvPr/>
        </p:nvSpPr>
        <p:spPr>
          <a:xfrm>
            <a:off x="802763" y="4993147"/>
            <a:ext cx="8465741" cy="3000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1" y="0"/>
                </a:moveTo>
                <a:cubicBezTo>
                  <a:pt x="103" y="0"/>
                  <a:pt x="0" y="291"/>
                  <a:pt x="0" y="651"/>
                </a:cubicBezTo>
                <a:lnTo>
                  <a:pt x="0" y="12398"/>
                </a:lnTo>
                <a:cubicBezTo>
                  <a:pt x="0" y="12759"/>
                  <a:pt x="103" y="13050"/>
                  <a:pt x="231" y="13050"/>
                </a:cubicBezTo>
                <a:lnTo>
                  <a:pt x="3186" y="13050"/>
                </a:lnTo>
                <a:lnTo>
                  <a:pt x="3648" y="21600"/>
                </a:lnTo>
                <a:lnTo>
                  <a:pt x="4110" y="13050"/>
                </a:lnTo>
                <a:lnTo>
                  <a:pt x="21369" y="13050"/>
                </a:lnTo>
                <a:cubicBezTo>
                  <a:pt x="21497" y="13050"/>
                  <a:pt x="21600" y="12759"/>
                  <a:pt x="21600" y="12398"/>
                </a:cubicBezTo>
                <a:lnTo>
                  <a:pt x="21600" y="651"/>
                </a:lnTo>
                <a:cubicBezTo>
                  <a:pt x="21600" y="291"/>
                  <a:pt x="21497" y="0"/>
                  <a:pt x="21369" y="0"/>
                </a:cubicBezTo>
                <a:lnTo>
                  <a:pt x="231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8" name="complexity analysis: how many steps must the algorithm perform, as a function of input size?"/>
          <p:cNvSpPr txBox="1"/>
          <p:nvPr/>
        </p:nvSpPr>
        <p:spPr>
          <a:xfrm>
            <a:off x="1348435" y="7980153"/>
            <a:ext cx="7010179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 b="0"/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complexity analysis: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steps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must the algorithm perform, as a function of input size?</a:t>
            </a:r>
          </a:p>
        </p:txBody>
      </p:sp>
      <p:sp>
        <p:nvSpPr>
          <p:cNvPr id="181" name="Connection Line"/>
          <p:cNvSpPr/>
          <p:nvPr/>
        </p:nvSpPr>
        <p:spPr>
          <a:xfrm>
            <a:off x="6234451" y="7373030"/>
            <a:ext cx="1108416" cy="718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808" y="7929"/>
                  <a:pt x="10008" y="729"/>
                  <a:pt x="21600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80" name="what is this?"/>
          <p:cNvSpPr txBox="1"/>
          <p:nvPr/>
        </p:nvSpPr>
        <p:spPr>
          <a:xfrm>
            <a:off x="7449187" y="7093644"/>
            <a:ext cx="411448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this?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184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187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188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1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2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3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4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5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6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7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8" name="input size is length of this list"/>
          <p:cNvSpPr txBox="1"/>
          <p:nvPr/>
        </p:nvSpPr>
        <p:spPr>
          <a:xfrm>
            <a:off x="8130332" y="3215074"/>
            <a:ext cx="36732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input size is length of this list</a:t>
            </a:r>
          </a:p>
        </p:txBody>
      </p:sp>
      <p:sp>
        <p:nvSpPr>
          <p:cNvPr id="201" name="Connection Line"/>
          <p:cNvSpPr/>
          <p:nvPr/>
        </p:nvSpPr>
        <p:spPr>
          <a:xfrm>
            <a:off x="7065912" y="3452589"/>
            <a:ext cx="967266" cy="5641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916" y="8495"/>
                  <a:pt x="13116" y="1295"/>
                  <a:pt x="21600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06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20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09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0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1" name="STEP"/>
          <p:cNvSpPr txBox="1"/>
          <p:nvPr/>
        </p:nvSpPr>
        <p:spPr>
          <a:xfrm>
            <a:off x="2859759" y="6983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2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3" name="Rectangle"/>
          <p:cNvSpPr/>
          <p:nvPr/>
        </p:nvSpPr>
        <p:spPr>
          <a:xfrm>
            <a:off x="3842048" y="6777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4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5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6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7" name="also a valid…"/>
          <p:cNvSpPr txBox="1"/>
          <p:nvPr/>
        </p:nvSpPr>
        <p:spPr>
          <a:xfrm>
            <a:off x="10862412" y="7393066"/>
            <a:ext cx="163187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also a valid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breakdown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into steps</a:t>
            </a:r>
          </a:p>
        </p:txBody>
      </p:sp>
      <p:sp>
        <p:nvSpPr>
          <p:cNvPr id="218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21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23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4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5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6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7" name="STEP"/>
          <p:cNvSpPr txBox="1"/>
          <p:nvPr/>
        </p:nvSpPr>
        <p:spPr>
          <a:xfrm>
            <a:off x="2859759" y="6983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8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9" name="Rectangle"/>
          <p:cNvSpPr/>
          <p:nvPr/>
        </p:nvSpPr>
        <p:spPr>
          <a:xfrm>
            <a:off x="3842048" y="6777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0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1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2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3" name="One line can do a lot, so no reason to have lines and steps be equivalent"/>
          <p:cNvSpPr txBox="1"/>
          <p:nvPr/>
        </p:nvSpPr>
        <p:spPr>
          <a:xfrm>
            <a:off x="4526384" y="8670059"/>
            <a:ext cx="524061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One line can do a lot, so no reason to have lines and steps be equivalent</a:t>
            </a:r>
          </a:p>
        </p:txBody>
      </p:sp>
      <p:sp>
        <p:nvSpPr>
          <p:cNvPr id="234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38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9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0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1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2" name="STEP"/>
          <p:cNvSpPr txBox="1"/>
          <p:nvPr/>
        </p:nvSpPr>
        <p:spPr>
          <a:xfrm>
            <a:off x="2859759" y="6983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3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4" name="Rectangle"/>
          <p:cNvSpPr/>
          <p:nvPr/>
        </p:nvSpPr>
        <p:spPr>
          <a:xfrm>
            <a:off x="3842048" y="6777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5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6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Sometimes a single line is not a single step:…"/>
          <p:cNvSpPr txBox="1"/>
          <p:nvPr/>
        </p:nvSpPr>
        <p:spPr>
          <a:xfrm>
            <a:off x="4220660" y="8830675"/>
            <a:ext cx="585205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Sometimes a single line is not a single step: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found = X in L</a:t>
            </a:r>
          </a:p>
        </p:txBody>
      </p:sp>
      <p:sp>
        <p:nvSpPr>
          <p:cNvPr id="24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53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4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5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6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7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8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???"/>
          <p:cNvSpPr txBox="1"/>
          <p:nvPr/>
        </p:nvSpPr>
        <p:spPr>
          <a:xfrm>
            <a:off x="11372350" y="6118583"/>
            <a:ext cx="723306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t>???</a:t>
            </a:r>
          </a:p>
        </p:txBody>
      </p:sp>
      <p:sp>
        <p:nvSpPr>
          <p:cNvPr id="262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66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7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68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69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70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71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2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3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4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5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276" name="&quot;bounded&quot; doesn't mean &quot;fixed&quot;"/>
          <p:cNvSpPr txBox="1"/>
          <p:nvPr/>
        </p:nvSpPr>
        <p:spPr>
          <a:xfrm>
            <a:off x="6929030" y="973065"/>
            <a:ext cx="40406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"bounded" doesn't mean "fixed"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80" name="STEP"/>
          <p:cNvSpPr txBox="1"/>
          <p:nvPr/>
        </p:nvSpPr>
        <p:spPr>
          <a:xfrm>
            <a:off x="2859759" y="6475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81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82" name="Rectangle"/>
          <p:cNvSpPr/>
          <p:nvPr/>
        </p:nvSpPr>
        <p:spPr>
          <a:xfrm>
            <a:off x="3842048" y="5935211"/>
            <a:ext cx="6609284" cy="1719494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5" name="???"/>
          <p:cNvSpPr txBox="1"/>
          <p:nvPr/>
        </p:nvSpPr>
        <p:spPr>
          <a:xfrm>
            <a:off x="11372350" y="6118583"/>
            <a:ext cx="723306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t>???</a:t>
            </a:r>
          </a:p>
        </p:txBody>
      </p:sp>
      <p:sp>
        <p:nvSpPr>
          <p:cNvPr id="286" name="is this a valid way to identify steps?"/>
          <p:cNvSpPr txBox="1"/>
          <p:nvPr/>
        </p:nvSpPr>
        <p:spPr>
          <a:xfrm>
            <a:off x="4526384" y="8974859"/>
            <a:ext cx="524061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>
              <a:defRPr>
                <a:latin typeface="Gill Sans"/>
                <a:ea typeface="Gill Sans"/>
                <a:cs typeface="Gill Sans"/>
                <a:sym typeface="Gill Sans"/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is this a valid way to identify steps?</a:t>
            </a:r>
          </a:p>
        </p:txBody>
      </p:sp>
      <p:sp>
        <p:nvSpPr>
          <p:cNvPr id="287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88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290" name="(whole loop execution,…"/>
          <p:cNvSpPr txBox="1"/>
          <p:nvPr/>
        </p:nvSpPr>
        <p:spPr>
          <a:xfrm>
            <a:off x="840944" y="6797769"/>
            <a:ext cx="288815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(whole loop execution,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one pass through)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94" name="STEP"/>
          <p:cNvSpPr txBox="1"/>
          <p:nvPr/>
        </p:nvSpPr>
        <p:spPr>
          <a:xfrm>
            <a:off x="2859759" y="6475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95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96" name="Rectangle"/>
          <p:cNvSpPr/>
          <p:nvPr/>
        </p:nvSpPr>
        <p:spPr>
          <a:xfrm>
            <a:off x="3842048" y="5935211"/>
            <a:ext cx="6609284" cy="1719494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7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8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9" name="Dingbat X"/>
          <p:cNvSpPr/>
          <p:nvPr/>
        </p:nvSpPr>
        <p:spPr>
          <a:xfrm>
            <a:off x="11030663" y="6021155"/>
            <a:ext cx="1156231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0" name="not a &quot;step&quot;, because exec time depends on input size"/>
          <p:cNvSpPr txBox="1"/>
          <p:nvPr/>
        </p:nvSpPr>
        <p:spPr>
          <a:xfrm>
            <a:off x="135997" y="5544561"/>
            <a:ext cx="2710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not a "step", because exec time depends on input size</a:t>
            </a:r>
          </a:p>
        </p:txBody>
      </p:sp>
      <p:sp>
        <p:nvSpPr>
          <p:cNvPr id="301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302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3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304" name="(whole loop execution,…"/>
          <p:cNvSpPr txBox="1"/>
          <p:nvPr/>
        </p:nvSpPr>
        <p:spPr>
          <a:xfrm>
            <a:off x="840944" y="6797769"/>
            <a:ext cx="288815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(whole loop execution,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one pass through)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123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08" name="STEP"/>
          <p:cNvSpPr txBox="1"/>
          <p:nvPr/>
        </p:nvSpPr>
        <p:spPr>
          <a:xfrm>
            <a:off x="2859759" y="6475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09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10" name="Rectangle"/>
          <p:cNvSpPr/>
          <p:nvPr/>
        </p:nvSpPr>
        <p:spPr>
          <a:xfrm>
            <a:off x="3842048" y="5935211"/>
            <a:ext cx="6609284" cy="1719494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1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2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3" name="Dingbat X"/>
          <p:cNvSpPr/>
          <p:nvPr/>
        </p:nvSpPr>
        <p:spPr>
          <a:xfrm>
            <a:off x="11030663" y="6021155"/>
            <a:ext cx="1156231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4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315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6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317" name="Note!  A loop that iterates a bounded number of times (not proportional to input size) COULD be a single step."/>
          <p:cNvSpPr txBox="1"/>
          <p:nvPr/>
        </p:nvSpPr>
        <p:spPr>
          <a:xfrm>
            <a:off x="3622196" y="8797059"/>
            <a:ext cx="71807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>
              <a:defRPr>
                <a:latin typeface="Gill Sans"/>
                <a:ea typeface="Gill Sans"/>
                <a:cs typeface="Gill Sans"/>
                <a:sym typeface="Gill Sans"/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Note!  A loop that iterates a bounded number of times (not proportional to input size) COULD be a single step.</a:t>
            </a:r>
          </a:p>
        </p:txBody>
      </p:sp>
      <p:sp>
        <p:nvSpPr>
          <p:cNvPr id="318" name="not a &quot;step&quot;, because exec time depends on input size"/>
          <p:cNvSpPr txBox="1"/>
          <p:nvPr/>
        </p:nvSpPr>
        <p:spPr>
          <a:xfrm>
            <a:off x="135997" y="5544561"/>
            <a:ext cx="2710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not a "step", because exec time depends on input size</a:t>
            </a:r>
          </a:p>
        </p:txBody>
      </p:sp>
      <p:sp>
        <p:nvSpPr>
          <p:cNvPr id="319" name="(whole loop execution,…"/>
          <p:cNvSpPr txBox="1"/>
          <p:nvPr/>
        </p:nvSpPr>
        <p:spPr>
          <a:xfrm>
            <a:off x="840944" y="6797769"/>
            <a:ext cx="288815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(whole loop execution,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one pass through)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324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28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29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30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31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32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3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How many total steps will execute if len(input_nums) == 10?"/>
          <p:cNvSpPr txBox="1"/>
          <p:nvPr/>
        </p:nvSpPr>
        <p:spPr>
          <a:xfrm>
            <a:off x="4526384" y="8789519"/>
            <a:ext cx="5240611" cy="82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total steps will </a:t>
            </a:r>
            <a:r>
              <a:t>execute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if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len(input_nums) == 10</a:t>
            </a:r>
            <a:r>
              <a:t>?</a:t>
            </a:r>
          </a:p>
        </p:txBody>
      </p:sp>
      <p:sp>
        <p:nvSpPr>
          <p:cNvPr id="336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40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1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2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3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4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5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6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7" name="For N elements, there will be 2*N+3 steps"/>
          <p:cNvSpPr txBox="1"/>
          <p:nvPr/>
        </p:nvSpPr>
        <p:spPr>
          <a:xfrm>
            <a:off x="4351511" y="8862358"/>
            <a:ext cx="5590358" cy="459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</a:t>
            </a:r>
            <a:r>
              <a:t>2*N+3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348" name="1"/>
          <p:cNvSpPr txBox="1"/>
          <p:nvPr/>
        </p:nvSpPr>
        <p:spPr>
          <a:xfrm>
            <a:off x="2235698" y="5215587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1</a:t>
            </a:r>
          </a:p>
        </p:txBody>
      </p:sp>
      <p:sp>
        <p:nvSpPr>
          <p:cNvPr id="349" name="+ 11"/>
          <p:cNvSpPr txBox="1"/>
          <p:nvPr/>
        </p:nvSpPr>
        <p:spPr>
          <a:xfrm>
            <a:off x="1820616" y="5891495"/>
            <a:ext cx="6817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+ 11</a:t>
            </a:r>
          </a:p>
        </p:txBody>
      </p:sp>
      <p:sp>
        <p:nvSpPr>
          <p:cNvPr id="350" name="+ 10"/>
          <p:cNvSpPr txBox="1"/>
          <p:nvPr/>
        </p:nvSpPr>
        <p:spPr>
          <a:xfrm>
            <a:off x="1820616" y="6729695"/>
            <a:ext cx="6817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+ 10</a:t>
            </a:r>
          </a:p>
        </p:txBody>
      </p:sp>
      <p:sp>
        <p:nvSpPr>
          <p:cNvPr id="351" name="+ 1"/>
          <p:cNvSpPr txBox="1"/>
          <p:nvPr/>
        </p:nvSpPr>
        <p:spPr>
          <a:xfrm>
            <a:off x="1973016" y="7936195"/>
            <a:ext cx="529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+ 1</a:t>
            </a:r>
          </a:p>
        </p:txBody>
      </p:sp>
      <p:sp>
        <p:nvSpPr>
          <p:cNvPr id="352" name="= 23 steps"/>
          <p:cNvSpPr txBox="1"/>
          <p:nvPr/>
        </p:nvSpPr>
        <p:spPr>
          <a:xfrm>
            <a:off x="1820616" y="8571195"/>
            <a:ext cx="140092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= 23 steps</a:t>
            </a:r>
          </a:p>
        </p:txBody>
      </p:sp>
      <p:sp>
        <p:nvSpPr>
          <p:cNvPr id="353" name="Line"/>
          <p:cNvSpPr/>
          <p:nvPr/>
        </p:nvSpPr>
        <p:spPr>
          <a:xfrm>
            <a:off x="1602707" y="8514045"/>
            <a:ext cx="11176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4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58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59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0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1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2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3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4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5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66" name="How many total steps will execute if len(input_nums) == 10?"/>
          <p:cNvSpPr txBox="1"/>
          <p:nvPr/>
        </p:nvSpPr>
        <p:spPr>
          <a:xfrm>
            <a:off x="4526384" y="8789519"/>
            <a:ext cx="5240611" cy="82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total steps will </a:t>
            </a:r>
            <a:r>
              <a:t>execute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if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len(input_nums) == 10</a:t>
            </a:r>
            <a:r>
              <a:t>?</a:t>
            </a:r>
          </a:p>
        </p:txBody>
      </p:sp>
      <p:sp>
        <p:nvSpPr>
          <p:cNvPr id="367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36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  <p:sp>
        <p:nvSpPr>
          <p:cNvPr id="369" name="?"/>
          <p:cNvSpPr txBox="1"/>
          <p:nvPr/>
        </p:nvSpPr>
        <p:spPr>
          <a:xfrm>
            <a:off x="1878436" y="5037787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0" name="?"/>
          <p:cNvSpPr txBox="1"/>
          <p:nvPr/>
        </p:nvSpPr>
        <p:spPr>
          <a:xfrm>
            <a:off x="1878436" y="5456887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1" name="?"/>
          <p:cNvSpPr txBox="1"/>
          <p:nvPr/>
        </p:nvSpPr>
        <p:spPr>
          <a:xfrm>
            <a:off x="1878436" y="58914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2" name="?"/>
          <p:cNvSpPr txBox="1"/>
          <p:nvPr/>
        </p:nvSpPr>
        <p:spPr>
          <a:xfrm>
            <a:off x="1878436" y="63105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3" name="?"/>
          <p:cNvSpPr txBox="1"/>
          <p:nvPr/>
        </p:nvSpPr>
        <p:spPr>
          <a:xfrm>
            <a:off x="1878436" y="67550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4" name="?"/>
          <p:cNvSpPr txBox="1"/>
          <p:nvPr/>
        </p:nvSpPr>
        <p:spPr>
          <a:xfrm>
            <a:off x="1878436" y="72249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5" name="?"/>
          <p:cNvSpPr txBox="1"/>
          <p:nvPr/>
        </p:nvSpPr>
        <p:spPr>
          <a:xfrm>
            <a:off x="1878436" y="76694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6" name="?"/>
          <p:cNvSpPr txBox="1"/>
          <p:nvPr/>
        </p:nvSpPr>
        <p:spPr>
          <a:xfrm>
            <a:off x="1878436" y="81266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379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0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1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2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3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4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5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6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7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88" name="How many total steps will execute if len(input_nums) == 10?"/>
          <p:cNvSpPr txBox="1"/>
          <p:nvPr/>
        </p:nvSpPr>
        <p:spPr>
          <a:xfrm>
            <a:off x="4526384" y="8789519"/>
            <a:ext cx="5240611" cy="82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total steps will </a:t>
            </a:r>
            <a:r>
              <a:t>execute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if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len(input_nums) == 10</a:t>
            </a:r>
            <a:r>
              <a:t>?</a:t>
            </a:r>
          </a:p>
        </p:txBody>
      </p:sp>
      <p:sp>
        <p:nvSpPr>
          <p:cNvPr id="38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39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  <p:sp>
        <p:nvSpPr>
          <p:cNvPr id="391" name="1"/>
          <p:cNvSpPr txBox="1"/>
          <p:nvPr/>
        </p:nvSpPr>
        <p:spPr>
          <a:xfrm>
            <a:off x="1827537" y="50377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392" name="1"/>
          <p:cNvSpPr txBox="1"/>
          <p:nvPr/>
        </p:nvSpPr>
        <p:spPr>
          <a:xfrm>
            <a:off x="1827537" y="54568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393" name="11"/>
          <p:cNvSpPr txBox="1"/>
          <p:nvPr/>
        </p:nvSpPr>
        <p:spPr>
          <a:xfrm>
            <a:off x="1675137" y="5891495"/>
            <a:ext cx="647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11</a:t>
            </a:r>
          </a:p>
        </p:txBody>
      </p:sp>
      <p:sp>
        <p:nvSpPr>
          <p:cNvPr id="394" name="10"/>
          <p:cNvSpPr txBox="1"/>
          <p:nvPr/>
        </p:nvSpPr>
        <p:spPr>
          <a:xfrm>
            <a:off x="1675137" y="6310595"/>
            <a:ext cx="647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10</a:t>
            </a:r>
          </a:p>
        </p:txBody>
      </p:sp>
      <p:sp>
        <p:nvSpPr>
          <p:cNvPr id="395" name="0 to 10"/>
          <p:cNvSpPr txBox="1"/>
          <p:nvPr/>
        </p:nvSpPr>
        <p:spPr>
          <a:xfrm>
            <a:off x="1083694" y="6755095"/>
            <a:ext cx="12391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0 to 10</a:t>
            </a:r>
          </a:p>
        </p:txBody>
      </p:sp>
      <p:sp>
        <p:nvSpPr>
          <p:cNvPr id="396" name="0 to 10"/>
          <p:cNvSpPr txBox="1"/>
          <p:nvPr/>
        </p:nvSpPr>
        <p:spPr>
          <a:xfrm>
            <a:off x="1083694" y="7224995"/>
            <a:ext cx="12391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0 to 10</a:t>
            </a:r>
          </a:p>
        </p:txBody>
      </p:sp>
      <p:sp>
        <p:nvSpPr>
          <p:cNvPr id="397" name="1"/>
          <p:cNvSpPr txBox="1"/>
          <p:nvPr/>
        </p:nvSpPr>
        <p:spPr>
          <a:xfrm>
            <a:off x="1827537" y="7669495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398" name="1"/>
          <p:cNvSpPr txBox="1"/>
          <p:nvPr/>
        </p:nvSpPr>
        <p:spPr>
          <a:xfrm>
            <a:off x="1827537" y="8126695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401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2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3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4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5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6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7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8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9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410" name="1"/>
          <p:cNvSpPr txBox="1"/>
          <p:nvPr/>
        </p:nvSpPr>
        <p:spPr>
          <a:xfrm>
            <a:off x="1827537" y="50377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411" name="+ 1"/>
          <p:cNvSpPr txBox="1"/>
          <p:nvPr/>
        </p:nvSpPr>
        <p:spPr>
          <a:xfrm>
            <a:off x="1564855" y="5456887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12" name="+ 11"/>
          <p:cNvSpPr txBox="1"/>
          <p:nvPr/>
        </p:nvSpPr>
        <p:spPr>
          <a:xfrm>
            <a:off x="1412455" y="58914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+ 11</a:t>
            </a:r>
          </a:p>
        </p:txBody>
      </p:sp>
      <p:sp>
        <p:nvSpPr>
          <p:cNvPr id="413" name="+ 10"/>
          <p:cNvSpPr txBox="1"/>
          <p:nvPr/>
        </p:nvSpPr>
        <p:spPr>
          <a:xfrm>
            <a:off x="1412455" y="63105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+ 10</a:t>
            </a:r>
          </a:p>
        </p:txBody>
      </p:sp>
      <p:sp>
        <p:nvSpPr>
          <p:cNvPr id="414" name="+ 0 to 10"/>
          <p:cNvSpPr txBox="1"/>
          <p:nvPr/>
        </p:nvSpPr>
        <p:spPr>
          <a:xfrm>
            <a:off x="821012" y="67550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15" name="+ 0 to 10"/>
          <p:cNvSpPr txBox="1"/>
          <p:nvPr/>
        </p:nvSpPr>
        <p:spPr>
          <a:xfrm>
            <a:off x="821012" y="72249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16" name="+ 1"/>
          <p:cNvSpPr txBox="1"/>
          <p:nvPr/>
        </p:nvSpPr>
        <p:spPr>
          <a:xfrm>
            <a:off x="1564855" y="76694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17" name="+ 1"/>
          <p:cNvSpPr txBox="1"/>
          <p:nvPr/>
        </p:nvSpPr>
        <p:spPr>
          <a:xfrm>
            <a:off x="1564855" y="81266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18" name="For N elements, there will be between 2*N+5 and 4*N+5 steps"/>
          <p:cNvSpPr txBox="1"/>
          <p:nvPr/>
        </p:nvSpPr>
        <p:spPr>
          <a:xfrm>
            <a:off x="4156717" y="8725109"/>
            <a:ext cx="5590359" cy="817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between </a:t>
            </a:r>
            <a:r>
              <a:t>2*N+5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and </a:t>
            </a:r>
            <a:r>
              <a:t>4*N+5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41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42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423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4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5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6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7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8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9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30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31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432" name="1"/>
          <p:cNvSpPr txBox="1"/>
          <p:nvPr/>
        </p:nvSpPr>
        <p:spPr>
          <a:xfrm>
            <a:off x="1827537" y="50377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433" name="+ 1"/>
          <p:cNvSpPr txBox="1"/>
          <p:nvPr/>
        </p:nvSpPr>
        <p:spPr>
          <a:xfrm>
            <a:off x="1564855" y="5456887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34" name="+ 11"/>
          <p:cNvSpPr txBox="1"/>
          <p:nvPr/>
        </p:nvSpPr>
        <p:spPr>
          <a:xfrm>
            <a:off x="1412455" y="58914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+ 11</a:t>
            </a:r>
          </a:p>
        </p:txBody>
      </p:sp>
      <p:sp>
        <p:nvSpPr>
          <p:cNvPr id="435" name="+ 10"/>
          <p:cNvSpPr txBox="1"/>
          <p:nvPr/>
        </p:nvSpPr>
        <p:spPr>
          <a:xfrm>
            <a:off x="1412455" y="63105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+ 10</a:t>
            </a:r>
          </a:p>
        </p:txBody>
      </p:sp>
      <p:sp>
        <p:nvSpPr>
          <p:cNvPr id="436" name="+ 0 to 10"/>
          <p:cNvSpPr txBox="1"/>
          <p:nvPr/>
        </p:nvSpPr>
        <p:spPr>
          <a:xfrm>
            <a:off x="821012" y="67550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37" name="+ 0 to 10"/>
          <p:cNvSpPr txBox="1"/>
          <p:nvPr/>
        </p:nvSpPr>
        <p:spPr>
          <a:xfrm>
            <a:off x="821012" y="72249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38" name="+ 1"/>
          <p:cNvSpPr txBox="1"/>
          <p:nvPr/>
        </p:nvSpPr>
        <p:spPr>
          <a:xfrm>
            <a:off x="1564855" y="76694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39" name="+ 1"/>
          <p:cNvSpPr txBox="1"/>
          <p:nvPr/>
        </p:nvSpPr>
        <p:spPr>
          <a:xfrm>
            <a:off x="1564855" y="81266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40" name="For N elements, there will be between 2*N+5 and 4*N+5 steps"/>
          <p:cNvSpPr txBox="1"/>
          <p:nvPr/>
        </p:nvSpPr>
        <p:spPr>
          <a:xfrm>
            <a:off x="4156717" y="8725109"/>
            <a:ext cx="5590359" cy="817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between </a:t>
            </a:r>
            <a:r>
              <a:rPr strike="sngStrike"/>
              <a:t>2*N+5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and </a:t>
            </a:r>
            <a:r>
              <a:t>4*N+5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441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44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  <p:sp>
        <p:nvSpPr>
          <p:cNvPr id="443" name="usually we care about…"/>
          <p:cNvSpPr txBox="1"/>
          <p:nvPr/>
        </p:nvSpPr>
        <p:spPr>
          <a:xfrm>
            <a:off x="9897346" y="8727490"/>
            <a:ext cx="26978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usually we care about</a:t>
            </a:r>
          </a:p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worst case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Important: we might not identify steps the same, but our execution counts can at most differ by a constant factor!"/>
          <p:cNvSpPr txBox="1"/>
          <p:nvPr/>
        </p:nvSpPr>
        <p:spPr>
          <a:xfrm>
            <a:off x="781999" y="8391269"/>
            <a:ext cx="6925435" cy="815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Important: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we might not identify steps the same, but our execution counts can at most differ by a </a:t>
            </a:r>
            <a:r>
              <a:rPr u="sng">
                <a:latin typeface="Gill Sans Light"/>
                <a:ea typeface="Gill Sans Light"/>
                <a:cs typeface="Gill Sans Light"/>
                <a:sym typeface="Gill Sans Light"/>
              </a:rPr>
              <a:t>constant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factor!</a:t>
            </a:r>
          </a:p>
        </p:txBody>
      </p:sp>
      <p:sp>
        <p:nvSpPr>
          <p:cNvPr id="446" name="Arrow"/>
          <p:cNvSpPr/>
          <p:nvPr/>
        </p:nvSpPr>
        <p:spPr>
          <a:xfrm>
            <a:off x="7912734" y="8287324"/>
            <a:ext cx="1270001" cy="1023074"/>
          </a:xfrm>
          <a:prstGeom prst="rightArrow">
            <a:avLst>
              <a:gd name="adj1" fmla="val 46842"/>
              <a:gd name="adj2" fmla="val 66458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7" name="can we broadly…"/>
          <p:cNvSpPr txBox="1"/>
          <p:nvPr/>
        </p:nvSpPr>
        <p:spPr>
          <a:xfrm>
            <a:off x="9165413" y="8214660"/>
            <a:ext cx="327647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we broadly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(but rigorously)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categorize based on this?</a:t>
            </a:r>
          </a:p>
        </p:txBody>
      </p:sp>
      <p:sp>
        <p:nvSpPr>
          <p:cNvPr id="448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44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450" name="2*N+3"/>
          <p:cNvSpPr txBox="1"/>
          <p:nvPr/>
        </p:nvSpPr>
        <p:spPr>
          <a:xfrm>
            <a:off x="2541879" y="5032294"/>
            <a:ext cx="181004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2*N+3</a:t>
            </a:r>
          </a:p>
        </p:txBody>
      </p:sp>
      <p:sp>
        <p:nvSpPr>
          <p:cNvPr id="451" name="4*N+5"/>
          <p:cNvSpPr txBox="1"/>
          <p:nvPr/>
        </p:nvSpPr>
        <p:spPr>
          <a:xfrm>
            <a:off x="8652872" y="5032294"/>
            <a:ext cx="181004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4*N+5</a:t>
            </a:r>
          </a:p>
        </p:txBody>
      </p:sp>
      <p:sp>
        <p:nvSpPr>
          <p:cNvPr id="452" name="OR"/>
          <p:cNvSpPr txBox="1"/>
          <p:nvPr/>
        </p:nvSpPr>
        <p:spPr>
          <a:xfrm>
            <a:off x="5795367" y="4911644"/>
            <a:ext cx="141406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/>
            </a:lvl1pPr>
          </a:lstStyle>
          <a:p>
            <a:r>
              <a:t>OR</a:t>
            </a:r>
          </a:p>
        </p:txBody>
      </p:sp>
      <p:sp>
        <p:nvSpPr>
          <p:cNvPr id="453" name="answer 1"/>
          <p:cNvSpPr txBox="1"/>
          <p:nvPr/>
        </p:nvSpPr>
        <p:spPr>
          <a:xfrm>
            <a:off x="2771771" y="5807711"/>
            <a:ext cx="135026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answer 1</a:t>
            </a:r>
          </a:p>
        </p:txBody>
      </p:sp>
      <p:sp>
        <p:nvSpPr>
          <p:cNvPr id="454" name="answer 2"/>
          <p:cNvSpPr txBox="1"/>
          <p:nvPr/>
        </p:nvSpPr>
        <p:spPr>
          <a:xfrm>
            <a:off x="9009764" y="5807711"/>
            <a:ext cx="135026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answer 2</a:t>
            </a:r>
          </a:p>
        </p:txBody>
      </p:sp>
      <p:sp>
        <p:nvSpPr>
          <p:cNvPr id="455" name="Answer 2 is never bigger than 2 times answer 1.…"/>
          <p:cNvSpPr txBox="1"/>
          <p:nvPr/>
        </p:nvSpPr>
        <p:spPr>
          <a:xfrm>
            <a:off x="3053499" y="6757324"/>
            <a:ext cx="6640069" cy="829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Answer 2 is never bigger than 2 times answer 1.</a:t>
            </a:r>
          </a:p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Answer 1 is never bigger than answer 2.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458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26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????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How fast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How fast?</a:t>
            </a:r>
          </a:p>
        </p:txBody>
      </p:sp>
      <p:sp>
        <p:nvSpPr>
          <p:cNvPr id="463" name="Documentation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Documentation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u="sng">
                <a:hlinkClick r:id="rId2"/>
              </a:rPr>
              <a:t>https://scikit-learn.org/stable/modules/linear_model.html#ordinary-least-squares-complexity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u="sng">
                <a:hlinkClick r:id="rId3"/>
              </a:rPr>
              <a:t>https://scikit-learn.org/stable/modules/tree.html#complexity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Big O Notation (&quot;O&quot; is for &quot;order of growth&quot;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 defTabSz="566674">
              <a:defRPr sz="4656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Big O Notation ("O" is for "order of growth")</a:t>
            </a:r>
          </a:p>
        </p:txBody>
      </p:sp>
      <p:sp>
        <p:nvSpPr>
          <p:cNvPr id="466" name="Goal: categorize functions (and algorithms) by how fast they grow…"/>
          <p:cNvSpPr txBox="1">
            <a:spLocks noGrp="1"/>
          </p:cNvSpPr>
          <p:nvPr>
            <p:ph type="body" sz="quarter" idx="1"/>
          </p:nvPr>
        </p:nvSpPr>
        <p:spPr>
          <a:xfrm>
            <a:off x="952500" y="1460896"/>
            <a:ext cx="10842068" cy="2299579"/>
          </a:xfrm>
          <a:prstGeom prst="rect">
            <a:avLst/>
          </a:prstGeom>
        </p:spPr>
        <p:txBody>
          <a:bodyPr anchor="t"/>
          <a:lstStyle/>
          <a:p>
            <a:pPr marL="0" indent="0" defTabSz="473201">
              <a:spcBef>
                <a:spcPts val="3400"/>
              </a:spcBef>
              <a:buSzTx/>
              <a:buNone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Goal:</a:t>
            </a:r>
            <a:r>
              <a:t> categorize functions (and algorithms) by how fast they </a:t>
            </a: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grow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strategy:</a:t>
            </a:r>
            <a:r>
              <a:t> find some multiple of a general function that is an upper bound</a:t>
            </a:r>
          </a:p>
        </p:txBody>
      </p:sp>
      <p:pic>
        <p:nvPicPr>
          <p:cNvPr id="46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97" y="4456839"/>
            <a:ext cx="86487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468" name="f(N) == 2N2 + 100…"/>
          <p:cNvSpPr txBox="1"/>
          <p:nvPr/>
        </p:nvSpPr>
        <p:spPr>
          <a:xfrm>
            <a:off x="9580192" y="5281810"/>
            <a:ext cx="2971892" cy="917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f(N) == 2N</a:t>
            </a:r>
            <a:r>
              <a:rPr baseline="31999"/>
              <a:t>2</a:t>
            </a:r>
            <a:r>
              <a:t> + 100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O(N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)</a:t>
            </a:r>
            <a:r>
              <a:t> function</a:t>
            </a:r>
          </a:p>
        </p:txBody>
      </p:sp>
      <p:sp>
        <p:nvSpPr>
          <p:cNvPr id="469" name="f(N)"/>
          <p:cNvSpPr txBox="1"/>
          <p:nvPr/>
        </p:nvSpPr>
        <p:spPr>
          <a:xfrm rot="16200000">
            <a:off x="130909" y="6471969"/>
            <a:ext cx="710730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f(N)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Big O Notation (&quot;O&quot; is for &quot;order of growth&quot;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 defTabSz="566674">
              <a:defRPr sz="4656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Big O Notation ("O" is for "order of growth")</a:t>
            </a:r>
          </a:p>
        </p:txBody>
      </p:sp>
      <p:pic>
        <p:nvPicPr>
          <p:cNvPr id="4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97" y="4456839"/>
            <a:ext cx="86487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473" name="f(N) == 2N2 + 100…"/>
          <p:cNvSpPr txBox="1"/>
          <p:nvPr/>
        </p:nvSpPr>
        <p:spPr>
          <a:xfrm>
            <a:off x="9580192" y="5281810"/>
            <a:ext cx="2971892" cy="917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f(N) == 2N</a:t>
            </a:r>
            <a:r>
              <a:rPr baseline="31999"/>
              <a:t>2</a:t>
            </a:r>
            <a:r>
              <a:t> + 100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O(N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)</a:t>
            </a:r>
            <a:r>
              <a:t> function</a:t>
            </a:r>
          </a:p>
        </p:txBody>
      </p:sp>
      <p:sp>
        <p:nvSpPr>
          <p:cNvPr id="474" name="not because N2…"/>
          <p:cNvSpPr txBox="1"/>
          <p:nvPr/>
        </p:nvSpPr>
        <p:spPr>
          <a:xfrm>
            <a:off x="9228607" y="6885743"/>
            <a:ext cx="2659063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because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upper bound</a:t>
            </a:r>
          </a:p>
        </p:txBody>
      </p:sp>
      <p:sp>
        <p:nvSpPr>
          <p:cNvPr id="475" name="Goal: categorize functions (and algorithms) by how fast they grow…"/>
          <p:cNvSpPr txBox="1">
            <a:spLocks noGrp="1"/>
          </p:cNvSpPr>
          <p:nvPr>
            <p:ph type="body" sz="quarter" idx="1"/>
          </p:nvPr>
        </p:nvSpPr>
        <p:spPr>
          <a:xfrm>
            <a:off x="952500" y="1460896"/>
            <a:ext cx="10842068" cy="2299579"/>
          </a:xfrm>
          <a:prstGeom prst="rect">
            <a:avLst/>
          </a:prstGeom>
        </p:spPr>
        <p:txBody>
          <a:bodyPr anchor="t"/>
          <a:lstStyle/>
          <a:p>
            <a:pPr marL="0" indent="0" defTabSz="473201">
              <a:spcBef>
                <a:spcPts val="3400"/>
              </a:spcBef>
              <a:buSzTx/>
              <a:buNone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Goal:</a:t>
            </a:r>
            <a:r>
              <a:t> categorize functions (and algorithms) by how fast they </a:t>
            </a: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grow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strategy:</a:t>
            </a:r>
            <a:r>
              <a:t> find some multiple of a general function that is an upper bound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Big O Notation (&quot;O&quot; is for &quot;order of growth&quot;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 defTabSz="566674">
              <a:defRPr sz="4656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Big O Notation ("O" is for "order of growth")</a:t>
            </a:r>
          </a:p>
        </p:txBody>
      </p:sp>
      <p:pic>
        <p:nvPicPr>
          <p:cNvPr id="4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97" y="4431439"/>
            <a:ext cx="8648701" cy="5067301"/>
          </a:xfrm>
          <a:prstGeom prst="rect">
            <a:avLst/>
          </a:prstGeom>
          <a:ln w="12700">
            <a:miter lim="400000"/>
          </a:ln>
        </p:spPr>
      </p:pic>
      <p:sp>
        <p:nvSpPr>
          <p:cNvPr id="479" name="Line"/>
          <p:cNvSpPr/>
          <p:nvPr/>
        </p:nvSpPr>
        <p:spPr>
          <a:xfrm flipV="1">
            <a:off x="4642982" y="5412714"/>
            <a:ext cx="1" cy="3354925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0" name="crossover…"/>
          <p:cNvSpPr txBox="1"/>
          <p:nvPr/>
        </p:nvSpPr>
        <p:spPr>
          <a:xfrm>
            <a:off x="4015002" y="4581710"/>
            <a:ext cx="125596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crossover</a:t>
            </a:r>
          </a:p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point</a:t>
            </a:r>
          </a:p>
        </p:txBody>
      </p:sp>
      <p:sp>
        <p:nvSpPr>
          <p:cNvPr id="481" name="f(N) == 2N2 + 100…"/>
          <p:cNvSpPr txBox="1"/>
          <p:nvPr/>
        </p:nvSpPr>
        <p:spPr>
          <a:xfrm>
            <a:off x="9580192" y="5281810"/>
            <a:ext cx="2971892" cy="917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f(N) == 2N</a:t>
            </a:r>
            <a:r>
              <a:rPr baseline="31999"/>
              <a:t>2</a:t>
            </a:r>
            <a:r>
              <a:t> + 100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O(N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)</a:t>
            </a:r>
            <a:r>
              <a:t> function</a:t>
            </a:r>
          </a:p>
        </p:txBody>
      </p:sp>
      <p:sp>
        <p:nvSpPr>
          <p:cNvPr id="482" name="not because N2…"/>
          <p:cNvSpPr txBox="1"/>
          <p:nvPr/>
        </p:nvSpPr>
        <p:spPr>
          <a:xfrm>
            <a:off x="9228607" y="6885743"/>
            <a:ext cx="2659063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because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upper bound</a:t>
            </a:r>
          </a:p>
        </p:txBody>
      </p:sp>
      <p:sp>
        <p:nvSpPr>
          <p:cNvPr id="483" name="because some multiple is an upper bound after some point"/>
          <p:cNvSpPr txBox="1"/>
          <p:nvPr/>
        </p:nvSpPr>
        <p:spPr>
          <a:xfrm>
            <a:off x="8385422" y="8380526"/>
            <a:ext cx="4480730" cy="919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because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some</a:t>
            </a:r>
            <a:r>
              <a:t>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multiple</a:t>
            </a:r>
            <a:r>
              <a:t> is an upper bound after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some</a:t>
            </a:r>
            <a:r>
              <a:t>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point</a:t>
            </a:r>
          </a:p>
        </p:txBody>
      </p:sp>
      <p:sp>
        <p:nvSpPr>
          <p:cNvPr id="484" name="Goal: categorize functions (and algorithms) by how fast they grow…"/>
          <p:cNvSpPr txBox="1">
            <a:spLocks noGrp="1"/>
          </p:cNvSpPr>
          <p:nvPr>
            <p:ph type="body" sz="quarter" idx="1"/>
          </p:nvPr>
        </p:nvSpPr>
        <p:spPr>
          <a:xfrm>
            <a:off x="952500" y="1460896"/>
            <a:ext cx="10842068" cy="2299579"/>
          </a:xfrm>
          <a:prstGeom prst="rect">
            <a:avLst/>
          </a:prstGeom>
        </p:spPr>
        <p:txBody>
          <a:bodyPr anchor="t"/>
          <a:lstStyle/>
          <a:p>
            <a:pPr marL="0" indent="0" defTabSz="473201">
              <a:spcBef>
                <a:spcPts val="3400"/>
              </a:spcBef>
              <a:buSzTx/>
              <a:buNone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Goal:</a:t>
            </a:r>
            <a:r>
              <a:t> categorize functions (and algorithms) by how fast they </a:t>
            </a: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grow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strategy:</a:t>
            </a:r>
            <a:r>
              <a:t> find some multiple of a general function that is an upper bound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487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488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489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490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491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492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3" name="do not care about scale"/>
          <p:cNvSpPr txBox="1"/>
          <p:nvPr/>
        </p:nvSpPr>
        <p:spPr>
          <a:xfrm>
            <a:off x="10215812" y="1382449"/>
            <a:ext cx="238556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</p:txBody>
      </p:sp>
      <p:sp>
        <p:nvSpPr>
          <p:cNvPr id="494" name="care about shape of the curve"/>
          <p:cNvSpPr txBox="1"/>
          <p:nvPr/>
        </p:nvSpPr>
        <p:spPr>
          <a:xfrm>
            <a:off x="2777143" y="1382449"/>
            <a:ext cx="2984098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</p:txBody>
      </p:sp>
      <p:sp>
        <p:nvSpPr>
          <p:cNvPr id="495" name="do not care about small inputs"/>
          <p:cNvSpPr txBox="1"/>
          <p:nvPr/>
        </p:nvSpPr>
        <p:spPr>
          <a:xfrm>
            <a:off x="6474464" y="1382449"/>
            <a:ext cx="303099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Oval"/>
          <p:cNvSpPr/>
          <p:nvPr/>
        </p:nvSpPr>
        <p:spPr>
          <a:xfrm>
            <a:off x="1042330" y="4913296"/>
            <a:ext cx="11336600" cy="4389345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498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499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00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01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02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03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04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5" name="Oval"/>
          <p:cNvSpPr/>
          <p:nvPr/>
        </p:nvSpPr>
        <p:spPr>
          <a:xfrm>
            <a:off x="2549107" y="5027360"/>
            <a:ext cx="9318290" cy="3915387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6" name="Oval"/>
          <p:cNvSpPr/>
          <p:nvPr/>
        </p:nvSpPr>
        <p:spPr>
          <a:xfrm>
            <a:off x="3606132" y="5136763"/>
            <a:ext cx="8134265" cy="3696582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7" name="Oval"/>
          <p:cNvSpPr/>
          <p:nvPr/>
        </p:nvSpPr>
        <p:spPr>
          <a:xfrm>
            <a:off x="4709015" y="5289925"/>
            <a:ext cx="6700512" cy="3327020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8" name="Oval"/>
          <p:cNvSpPr/>
          <p:nvPr/>
        </p:nvSpPr>
        <p:spPr>
          <a:xfrm>
            <a:off x="6465116" y="5508728"/>
            <a:ext cx="4359451" cy="2889413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9" name="Oval"/>
          <p:cNvSpPr/>
          <p:nvPr/>
        </p:nvSpPr>
        <p:spPr>
          <a:xfrm>
            <a:off x="7466276" y="6020200"/>
            <a:ext cx="2942091" cy="1866470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/>
            </a:pPr>
            <a:endParaRPr/>
          </a:p>
        </p:txBody>
      </p:sp>
      <p:sp>
        <p:nvSpPr>
          <p:cNvPr id="510" name="Oval"/>
          <p:cNvSpPr/>
          <p:nvPr/>
        </p:nvSpPr>
        <p:spPr>
          <a:xfrm>
            <a:off x="8973736" y="6519181"/>
            <a:ext cx="1166132" cy="868508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/>
            </a:pPr>
            <a:endParaRPr/>
          </a:p>
        </p:txBody>
      </p:sp>
      <p:sp>
        <p:nvSpPr>
          <p:cNvPr id="511" name="O(1)"/>
          <p:cNvSpPr txBox="1"/>
          <p:nvPr/>
        </p:nvSpPr>
        <p:spPr>
          <a:xfrm>
            <a:off x="9199465" y="6635077"/>
            <a:ext cx="714674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O(1)</a:t>
            </a:r>
          </a:p>
        </p:txBody>
      </p:sp>
      <p:sp>
        <p:nvSpPr>
          <p:cNvPr id="512" name="O(N)"/>
          <p:cNvSpPr txBox="1"/>
          <p:nvPr/>
        </p:nvSpPr>
        <p:spPr>
          <a:xfrm>
            <a:off x="6531639" y="6635077"/>
            <a:ext cx="90185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O(N)</a:t>
            </a:r>
          </a:p>
        </p:txBody>
      </p:sp>
      <p:sp>
        <p:nvSpPr>
          <p:cNvPr id="513" name="O(N2)"/>
          <p:cNvSpPr txBox="1"/>
          <p:nvPr/>
        </p:nvSpPr>
        <p:spPr>
          <a:xfrm>
            <a:off x="3748473" y="6718354"/>
            <a:ext cx="90184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b="0"/>
            </a:pPr>
            <a:r>
              <a:t>O(N</a:t>
            </a:r>
            <a:r>
              <a:rPr baseline="31999"/>
              <a:t>2</a:t>
            </a:r>
            <a:r>
              <a:t>)</a:t>
            </a:r>
          </a:p>
        </p:txBody>
      </p:sp>
      <p:sp>
        <p:nvSpPr>
          <p:cNvPr id="514" name="..."/>
          <p:cNvSpPr txBox="1"/>
          <p:nvPr/>
        </p:nvSpPr>
        <p:spPr>
          <a:xfrm>
            <a:off x="3073149" y="6788130"/>
            <a:ext cx="314773" cy="393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15" name="O(log N)"/>
          <p:cNvSpPr txBox="1"/>
          <p:nvPr/>
        </p:nvSpPr>
        <p:spPr>
          <a:xfrm>
            <a:off x="7519684" y="6635077"/>
            <a:ext cx="136150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O(log N)</a:t>
            </a:r>
          </a:p>
        </p:txBody>
      </p:sp>
      <p:sp>
        <p:nvSpPr>
          <p:cNvPr id="516" name="O(N!)"/>
          <p:cNvSpPr txBox="1"/>
          <p:nvPr/>
        </p:nvSpPr>
        <p:spPr>
          <a:xfrm>
            <a:off x="1350540" y="6841268"/>
            <a:ext cx="1118891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O(N!)</a:t>
            </a:r>
          </a:p>
        </p:txBody>
      </p:sp>
      <p:sp>
        <p:nvSpPr>
          <p:cNvPr id="517" name="Sets"/>
          <p:cNvSpPr txBox="1"/>
          <p:nvPr/>
        </p:nvSpPr>
        <p:spPr>
          <a:xfrm>
            <a:off x="545744" y="5511799"/>
            <a:ext cx="77301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Sets</a:t>
            </a:r>
          </a:p>
        </p:txBody>
      </p:sp>
      <p:sp>
        <p:nvSpPr>
          <p:cNvPr id="518" name="f(N)=2*N"/>
          <p:cNvSpPr txBox="1"/>
          <p:nvPr/>
        </p:nvSpPr>
        <p:spPr>
          <a:xfrm rot="2122551">
            <a:off x="6778971" y="7537139"/>
            <a:ext cx="135716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f(N)=2*N</a:t>
            </a:r>
          </a:p>
        </p:txBody>
      </p:sp>
      <p:sp>
        <p:nvSpPr>
          <p:cNvPr id="519" name="Note: if f(N) is in O(N), then of course f(N) is in O(N2) too.  When asked, give the most informative answer."/>
          <p:cNvSpPr/>
          <p:nvPr/>
        </p:nvSpPr>
        <p:spPr>
          <a:xfrm>
            <a:off x="223353" y="8396761"/>
            <a:ext cx="5344364" cy="1284295"/>
          </a:xfrm>
          <a:prstGeom prst="rect">
            <a:avLst/>
          </a:prstGeom>
          <a:solidFill>
            <a:schemeClr val="accent3">
              <a:hueOff val="-274225"/>
              <a:satOff val="26768"/>
              <a:lumOff val="11368"/>
            </a:schemeClr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l">
              <a:defRPr sz="25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Note:</a:t>
            </a:r>
            <a:r>
              <a:t> if f(N) is in O(N), then of course f(N) is in O(N</a:t>
            </a:r>
            <a:r>
              <a:rPr baseline="31999"/>
              <a:t>2</a:t>
            </a:r>
            <a:r>
              <a:t>) too.  When asked, give the most informative answer.</a:t>
            </a:r>
          </a:p>
        </p:txBody>
      </p:sp>
      <p:sp>
        <p:nvSpPr>
          <p:cNvPr id="520" name="do not care about scale"/>
          <p:cNvSpPr txBox="1"/>
          <p:nvPr/>
        </p:nvSpPr>
        <p:spPr>
          <a:xfrm>
            <a:off x="10215812" y="1382449"/>
            <a:ext cx="238556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</p:txBody>
      </p:sp>
      <p:sp>
        <p:nvSpPr>
          <p:cNvPr id="521" name="care about shape of the curve"/>
          <p:cNvSpPr txBox="1"/>
          <p:nvPr/>
        </p:nvSpPr>
        <p:spPr>
          <a:xfrm>
            <a:off x="2777143" y="1382449"/>
            <a:ext cx="2984098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</p:txBody>
      </p:sp>
      <p:sp>
        <p:nvSpPr>
          <p:cNvPr id="522" name="do not care about small inputs"/>
          <p:cNvSpPr txBox="1"/>
          <p:nvPr/>
        </p:nvSpPr>
        <p:spPr>
          <a:xfrm>
            <a:off x="6474464" y="1382449"/>
            <a:ext cx="303099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</p:txBody>
      </p:sp>
      <p:sp>
        <p:nvSpPr>
          <p:cNvPr id="523" name="O(N log N"/>
          <p:cNvSpPr txBox="1"/>
          <p:nvPr/>
        </p:nvSpPr>
        <p:spPr>
          <a:xfrm>
            <a:off x="4809135" y="6635077"/>
            <a:ext cx="149081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O(N log N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26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27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28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29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30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31" name="f(N) = 100N ∈ O(N2)"/>
          <p:cNvSpPr txBox="1"/>
          <p:nvPr/>
        </p:nvSpPr>
        <p:spPr>
          <a:xfrm>
            <a:off x="526784" y="6907909"/>
            <a:ext cx="3472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100N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)</a:t>
            </a:r>
          </a:p>
        </p:txBody>
      </p:sp>
      <p:sp>
        <p:nvSpPr>
          <p:cNvPr id="532" name="f(N) = 2N ∈ O(N)"/>
          <p:cNvSpPr txBox="1"/>
          <p:nvPr/>
        </p:nvSpPr>
        <p:spPr>
          <a:xfrm>
            <a:off x="526784" y="5955410"/>
            <a:ext cx="296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2N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t>)</a:t>
            </a:r>
          </a:p>
        </p:txBody>
      </p:sp>
      <p:sp>
        <p:nvSpPr>
          <p:cNvPr id="533" name="f(N) = N2 ∈ O(1000000N)"/>
          <p:cNvSpPr txBox="1"/>
          <p:nvPr/>
        </p:nvSpPr>
        <p:spPr>
          <a:xfrm>
            <a:off x="526784" y="8622409"/>
            <a:ext cx="423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N</a:t>
            </a:r>
            <a:r>
              <a:rPr baseline="31999">
                <a:solidFill>
                  <a:schemeClr val="accent1">
                    <a:lumOff val="-13575"/>
                  </a:schemeClr>
                </a:solidFill>
              </a:rPr>
              <a:t>2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1000000N</a:t>
            </a:r>
            <a:r>
              <a:t>)</a:t>
            </a:r>
          </a:p>
        </p:txBody>
      </p:sp>
      <p:sp>
        <p:nvSpPr>
          <p:cNvPr id="534" name="which ones…"/>
          <p:cNvSpPr txBox="1"/>
          <p:nvPr/>
        </p:nvSpPr>
        <p:spPr>
          <a:xfrm>
            <a:off x="3689033" y="4773304"/>
            <a:ext cx="2818806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which ones</a:t>
            </a:r>
          </a:p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are true?</a:t>
            </a:r>
          </a:p>
        </p:txBody>
      </p:sp>
      <p:sp>
        <p:nvSpPr>
          <p:cNvPr id="535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38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39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40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41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42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43" name="f(N) = 100N ∈ O(N2)"/>
          <p:cNvSpPr txBox="1"/>
          <p:nvPr/>
        </p:nvSpPr>
        <p:spPr>
          <a:xfrm>
            <a:off x="526784" y="6907909"/>
            <a:ext cx="3472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100N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)</a:t>
            </a:r>
          </a:p>
        </p:txBody>
      </p:sp>
      <p:sp>
        <p:nvSpPr>
          <p:cNvPr id="544" name="f(N) = 2N ∈ O(N)"/>
          <p:cNvSpPr txBox="1"/>
          <p:nvPr/>
        </p:nvSpPr>
        <p:spPr>
          <a:xfrm>
            <a:off x="526784" y="5955410"/>
            <a:ext cx="296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2N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t>)</a:t>
            </a:r>
          </a:p>
        </p:txBody>
      </p:sp>
      <p:sp>
        <p:nvSpPr>
          <p:cNvPr id="545" name="f(N) = N2 ∈ O(1000000N)"/>
          <p:cNvSpPr txBox="1"/>
          <p:nvPr/>
        </p:nvSpPr>
        <p:spPr>
          <a:xfrm>
            <a:off x="526784" y="8622409"/>
            <a:ext cx="423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strike="sngStrike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N</a:t>
            </a:r>
            <a:r>
              <a:rPr baseline="31999">
                <a:solidFill>
                  <a:schemeClr val="accent1">
                    <a:lumOff val="-13575"/>
                  </a:schemeClr>
                </a:solidFill>
              </a:rPr>
              <a:t>2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1000000N</a:t>
            </a:r>
            <a:r>
              <a:t>)</a:t>
            </a:r>
          </a:p>
        </p:txBody>
      </p:sp>
      <p:sp>
        <p:nvSpPr>
          <p:cNvPr id="546" name="which ones…"/>
          <p:cNvSpPr txBox="1"/>
          <p:nvPr/>
        </p:nvSpPr>
        <p:spPr>
          <a:xfrm>
            <a:off x="3689033" y="4773304"/>
            <a:ext cx="2818806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which ones</a:t>
            </a:r>
          </a:p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are true?</a:t>
            </a:r>
          </a:p>
        </p:txBody>
      </p:sp>
      <p:sp>
        <p:nvSpPr>
          <p:cNvPr id="547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5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551" y="5617146"/>
            <a:ext cx="6191726" cy="40777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51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52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53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54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55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56" name="O(3N5 + N4 + 8N3 + 3N2 + N + 5)"/>
          <p:cNvSpPr txBox="1"/>
          <p:nvPr/>
        </p:nvSpPr>
        <p:spPr>
          <a:xfrm>
            <a:off x="3946411" y="5927166"/>
            <a:ext cx="524980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t>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</a:t>
            </a:r>
            <a:r>
              <a:t>)</a:t>
            </a:r>
          </a:p>
        </p:txBody>
      </p:sp>
      <p:sp>
        <p:nvSpPr>
          <p:cNvPr id="557" name="shortcuts"/>
          <p:cNvSpPr txBox="1"/>
          <p:nvPr/>
        </p:nvSpPr>
        <p:spPr>
          <a:xfrm>
            <a:off x="5026192" y="4874933"/>
            <a:ext cx="234791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shortcuts</a:t>
            </a:r>
          </a:p>
        </p:txBody>
      </p:sp>
      <p:sp>
        <p:nvSpPr>
          <p:cNvPr id="558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59" name="O(3N5)"/>
          <p:cNvSpPr txBox="1"/>
          <p:nvPr/>
        </p:nvSpPr>
        <p:spPr>
          <a:xfrm>
            <a:off x="3946411" y="6943166"/>
            <a:ext cx="128923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t>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</a:t>
            </a:r>
            <a:r>
              <a:t>)</a:t>
            </a:r>
          </a:p>
        </p:txBody>
      </p:sp>
      <p:sp>
        <p:nvSpPr>
          <p:cNvPr id="560" name="O(N5)"/>
          <p:cNvSpPr txBox="1"/>
          <p:nvPr/>
        </p:nvSpPr>
        <p:spPr>
          <a:xfrm>
            <a:off x="3946411" y="7959166"/>
            <a:ext cx="109873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t>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</a:t>
            </a:r>
            <a:r>
              <a:t>)</a:t>
            </a:r>
          </a:p>
        </p:txBody>
      </p:sp>
      <p:sp>
        <p:nvSpPr>
          <p:cNvPr id="565" name="Connection Line"/>
          <p:cNvSpPr/>
          <p:nvPr/>
        </p:nvSpPr>
        <p:spPr>
          <a:xfrm>
            <a:off x="3716198" y="6369879"/>
            <a:ext cx="177401" cy="771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200" y="21600"/>
                </a:moveTo>
                <a:cubicBezTo>
                  <a:pt x="-5288" y="12941"/>
                  <a:pt x="-5400" y="5741"/>
                  <a:pt x="15865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2" name="keep leading term…"/>
          <p:cNvSpPr txBox="1"/>
          <p:nvPr/>
        </p:nvSpPr>
        <p:spPr>
          <a:xfrm>
            <a:off x="1748232" y="6295683"/>
            <a:ext cx="190718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keep leading term</a:t>
            </a:r>
          </a:p>
          <a:p>
            <a:pPr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(if finite number)</a:t>
            </a:r>
          </a:p>
        </p:txBody>
      </p:sp>
      <p:sp>
        <p:nvSpPr>
          <p:cNvPr id="566" name="Connection Line"/>
          <p:cNvSpPr/>
          <p:nvPr/>
        </p:nvSpPr>
        <p:spPr>
          <a:xfrm>
            <a:off x="3716198" y="7385879"/>
            <a:ext cx="177401" cy="7713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200" y="21600"/>
                </a:moveTo>
                <a:cubicBezTo>
                  <a:pt x="-5288" y="12941"/>
                  <a:pt x="-5400" y="5741"/>
                  <a:pt x="15865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4" name="drop coefficients"/>
          <p:cNvSpPr txBox="1"/>
          <p:nvPr/>
        </p:nvSpPr>
        <p:spPr>
          <a:xfrm>
            <a:off x="1811608" y="7569951"/>
            <a:ext cx="178043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drop coefficients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569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29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the computer (CPU, etc)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Python (quality+efficiency of interpretation)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algorithm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:</a:t>
            </a:r>
            <a:r>
              <a:t> strategy for solving the problem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input size:</a:t>
            </a:r>
            <a:r>
              <a:t> how much data do we have?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72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73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74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75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76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77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78" name="We'll let f(N) be the number of steps that some…"/>
          <p:cNvSpPr txBox="1"/>
          <p:nvPr/>
        </p:nvSpPr>
        <p:spPr>
          <a:xfrm>
            <a:off x="1098985" y="5562088"/>
            <a:ext cx="10383324" cy="2637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400" b="0"/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We'll let</a:t>
            </a:r>
            <a:r>
              <a:t>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be the number of steps that some</a:t>
            </a:r>
          </a:p>
          <a:p>
            <a:pPr>
              <a:defRPr sz="3400" b="0"/>
            </a:pP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Algorithm A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needs to perform for input size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 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.</a:t>
            </a:r>
          </a:p>
          <a:p>
            <a:pPr>
              <a:defRPr sz="3400" b="0"/>
            </a:pPr>
            <a:endParaRPr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>
              <a:defRPr sz="3400" b="0"/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When we say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Algorithm A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,</a:t>
            </a:r>
          </a:p>
          <a:p>
            <a:pPr>
              <a:defRPr sz="3400" b="0"/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we mean that</a:t>
            </a:r>
            <a:r>
              <a:t>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81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82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83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84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85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86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587" name="Image" descr="Image"/>
          <p:cNvPicPr>
            <a:picLocks noChangeAspect="1"/>
          </p:cNvPicPr>
          <p:nvPr/>
        </p:nvPicPr>
        <p:blipFill>
          <a:blip r:embed="rId2"/>
          <a:srcRect t="19217"/>
          <a:stretch>
            <a:fillRect/>
          </a:stretch>
        </p:blipFill>
        <p:spPr>
          <a:xfrm rot="4530">
            <a:off x="1729365" y="5000075"/>
            <a:ext cx="6655845" cy="3318098"/>
          </a:xfrm>
          <a:prstGeom prst="rect">
            <a:avLst/>
          </a:prstGeom>
          <a:ln w="12700">
            <a:miter lim="400000"/>
          </a:ln>
        </p:spPr>
      </p:pic>
      <p:sp>
        <p:nvSpPr>
          <p:cNvPr id="588" name="STEP"/>
          <p:cNvSpPr txBox="1"/>
          <p:nvPr/>
        </p:nvSpPr>
        <p:spPr>
          <a:xfrm>
            <a:off x="770950" y="5351174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89" name="STEP"/>
          <p:cNvSpPr txBox="1"/>
          <p:nvPr/>
        </p:nvSpPr>
        <p:spPr>
          <a:xfrm>
            <a:off x="770950" y="60270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90" name="STEP"/>
          <p:cNvSpPr txBox="1"/>
          <p:nvPr/>
        </p:nvSpPr>
        <p:spPr>
          <a:xfrm>
            <a:off x="770950" y="68652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91" name="STEP"/>
          <p:cNvSpPr txBox="1"/>
          <p:nvPr/>
        </p:nvSpPr>
        <p:spPr>
          <a:xfrm>
            <a:off x="770950" y="80717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92" name="Rectangle"/>
          <p:cNvSpPr/>
          <p:nvPr/>
        </p:nvSpPr>
        <p:spPr>
          <a:xfrm>
            <a:off x="1753240" y="6455060"/>
            <a:ext cx="6609283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3" name="Rectangle"/>
          <p:cNvSpPr/>
          <p:nvPr/>
        </p:nvSpPr>
        <p:spPr>
          <a:xfrm>
            <a:off x="1753240" y="7865847"/>
            <a:ext cx="6609283" cy="876945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4" name="Rectangle"/>
          <p:cNvSpPr/>
          <p:nvPr/>
        </p:nvSpPr>
        <p:spPr>
          <a:xfrm>
            <a:off x="1753240" y="5135347"/>
            <a:ext cx="6609283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5" name="For N elements, there will be 2*N+3 steps"/>
          <p:cNvSpPr txBox="1"/>
          <p:nvPr/>
        </p:nvSpPr>
        <p:spPr>
          <a:xfrm>
            <a:off x="2262702" y="8870945"/>
            <a:ext cx="5590358" cy="459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2*N+3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596" name="2*N+3 ≤ 3 * N"/>
          <p:cNvSpPr txBox="1"/>
          <p:nvPr/>
        </p:nvSpPr>
        <p:spPr>
          <a:xfrm>
            <a:off x="9563734" y="5529601"/>
            <a:ext cx="2453507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2*N+3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3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</a:p>
        </p:txBody>
      </p:sp>
      <p:sp>
        <p:nvSpPr>
          <p:cNvPr id="597" name="[for big N values]"/>
          <p:cNvSpPr txBox="1"/>
          <p:nvPr/>
        </p:nvSpPr>
        <p:spPr>
          <a:xfrm>
            <a:off x="9703297" y="6005084"/>
            <a:ext cx="218777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[for big N values]</a:t>
            </a:r>
          </a:p>
        </p:txBody>
      </p:sp>
      <p:sp>
        <p:nvSpPr>
          <p:cNvPr id="598" name="Arrow"/>
          <p:cNvSpPr/>
          <p:nvPr/>
        </p:nvSpPr>
        <p:spPr>
          <a:xfrm rot="5400000">
            <a:off x="9958993" y="6077594"/>
            <a:ext cx="1676383" cy="2534246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9" name="therefore"/>
          <p:cNvSpPr txBox="1"/>
          <p:nvPr/>
        </p:nvSpPr>
        <p:spPr>
          <a:xfrm>
            <a:off x="10158786" y="7116116"/>
            <a:ext cx="12767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therefore</a:t>
            </a:r>
          </a:p>
        </p:txBody>
      </p:sp>
      <p:sp>
        <p:nvSpPr>
          <p:cNvPr id="600" name="this code is O(N)"/>
          <p:cNvSpPr txBox="1"/>
          <p:nvPr/>
        </p:nvSpPr>
        <p:spPr>
          <a:xfrm>
            <a:off x="9657458" y="8331816"/>
            <a:ext cx="22794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this code is O(N)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603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604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605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606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607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608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09" name="4*N+5 ≤ 5 * N"/>
          <p:cNvSpPr txBox="1"/>
          <p:nvPr/>
        </p:nvSpPr>
        <p:spPr>
          <a:xfrm>
            <a:off x="9563734" y="5529601"/>
            <a:ext cx="2453507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4*N+5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5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</a:p>
        </p:txBody>
      </p:sp>
      <p:sp>
        <p:nvSpPr>
          <p:cNvPr id="610" name="[for big N values]"/>
          <p:cNvSpPr txBox="1"/>
          <p:nvPr/>
        </p:nvSpPr>
        <p:spPr>
          <a:xfrm>
            <a:off x="9703297" y="6005084"/>
            <a:ext cx="218777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[for big N values]</a:t>
            </a:r>
          </a:p>
        </p:txBody>
      </p:sp>
      <p:sp>
        <p:nvSpPr>
          <p:cNvPr id="611" name="Arrow"/>
          <p:cNvSpPr/>
          <p:nvPr/>
        </p:nvSpPr>
        <p:spPr>
          <a:xfrm rot="5400000">
            <a:off x="9958993" y="6077594"/>
            <a:ext cx="1676383" cy="2534246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12" name="therefore"/>
          <p:cNvSpPr txBox="1"/>
          <p:nvPr/>
        </p:nvSpPr>
        <p:spPr>
          <a:xfrm>
            <a:off x="10158786" y="7116116"/>
            <a:ext cx="12767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therefore</a:t>
            </a:r>
          </a:p>
        </p:txBody>
      </p:sp>
      <p:sp>
        <p:nvSpPr>
          <p:cNvPr id="613" name="this code is O(N)"/>
          <p:cNvSpPr txBox="1"/>
          <p:nvPr/>
        </p:nvSpPr>
        <p:spPr>
          <a:xfrm>
            <a:off x="9657458" y="8331816"/>
            <a:ext cx="22794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this code is O(N)</a:t>
            </a:r>
          </a:p>
        </p:txBody>
      </p:sp>
      <p:pic>
        <p:nvPicPr>
          <p:cNvPr id="614" name="Image" descr="Image"/>
          <p:cNvPicPr>
            <a:picLocks noChangeAspect="1"/>
          </p:cNvPicPr>
          <p:nvPr/>
        </p:nvPicPr>
        <p:blipFill>
          <a:blip r:embed="rId2"/>
          <a:srcRect t="21796"/>
          <a:stretch>
            <a:fillRect/>
          </a:stretch>
        </p:blipFill>
        <p:spPr>
          <a:xfrm>
            <a:off x="2362329" y="5190183"/>
            <a:ext cx="5345462" cy="3560771"/>
          </a:xfrm>
          <a:prstGeom prst="rect">
            <a:avLst/>
          </a:prstGeom>
          <a:ln w="12700">
            <a:miter lim="400000"/>
          </a:ln>
        </p:spPr>
      </p:pic>
      <p:sp>
        <p:nvSpPr>
          <p:cNvPr id="615" name="STEP"/>
          <p:cNvSpPr txBox="1"/>
          <p:nvPr/>
        </p:nvSpPr>
        <p:spPr>
          <a:xfrm>
            <a:off x="1392419" y="5168274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6" name="STEP"/>
          <p:cNvSpPr txBox="1"/>
          <p:nvPr/>
        </p:nvSpPr>
        <p:spPr>
          <a:xfrm>
            <a:off x="1392419" y="5587374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7" name="STEP"/>
          <p:cNvSpPr txBox="1"/>
          <p:nvPr/>
        </p:nvSpPr>
        <p:spPr>
          <a:xfrm>
            <a:off x="1392419" y="60219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8" name="STEP"/>
          <p:cNvSpPr txBox="1"/>
          <p:nvPr/>
        </p:nvSpPr>
        <p:spPr>
          <a:xfrm>
            <a:off x="1392419" y="64410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9" name="STEP"/>
          <p:cNvSpPr txBox="1"/>
          <p:nvPr/>
        </p:nvSpPr>
        <p:spPr>
          <a:xfrm>
            <a:off x="1392419" y="68855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0" name="STEP"/>
          <p:cNvSpPr txBox="1"/>
          <p:nvPr/>
        </p:nvSpPr>
        <p:spPr>
          <a:xfrm>
            <a:off x="1392419" y="73554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1" name="STEP"/>
          <p:cNvSpPr txBox="1"/>
          <p:nvPr/>
        </p:nvSpPr>
        <p:spPr>
          <a:xfrm>
            <a:off x="1392419" y="77999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2" name="STEP"/>
          <p:cNvSpPr txBox="1"/>
          <p:nvPr/>
        </p:nvSpPr>
        <p:spPr>
          <a:xfrm>
            <a:off x="1392419" y="82571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3" name="For N elements, there will be between 2*N+5 and 4*N+5 steps"/>
          <p:cNvSpPr txBox="1"/>
          <p:nvPr/>
        </p:nvSpPr>
        <p:spPr>
          <a:xfrm>
            <a:off x="386067" y="8774395"/>
            <a:ext cx="8328124" cy="459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between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2*N+5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and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4*N+5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Analysis of Algorithms: Key Idea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Analysis of Algorithms: Key Ideas</a:t>
            </a:r>
          </a:p>
        </p:txBody>
      </p:sp>
      <p:sp>
        <p:nvSpPr>
          <p:cNvPr id="626" name="complexity: relationship between input size and steps executed…"/>
          <p:cNvSpPr txBox="1">
            <a:spLocks noGrp="1"/>
          </p:cNvSpPr>
          <p:nvPr>
            <p:ph type="body" idx="1"/>
          </p:nvPr>
        </p:nvSpPr>
        <p:spPr>
          <a:xfrm>
            <a:off x="952500" y="1460896"/>
            <a:ext cx="11772553" cy="4772421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complexity</a:t>
            </a:r>
            <a:r>
              <a:t>: </a:t>
            </a:r>
            <a:r>
              <a:rPr>
                <a:solidFill>
                  <a:srgbClr val="000000"/>
                </a:solidFill>
              </a:rPr>
              <a:t>relationship between input size and steps executed 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: </a:t>
            </a:r>
            <a:r>
              <a:rPr>
                <a:solidFill>
                  <a:srgbClr val="000000"/>
                </a:solidFill>
              </a:rPr>
              <a:t>an operation of bounded cost (doesn't scale with input size)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asymptotic analysis</a:t>
            </a:r>
            <a:r>
              <a:t>: </a:t>
            </a:r>
            <a:r>
              <a:rPr>
                <a:solidFill>
                  <a:srgbClr val="000000"/>
                </a:solidFill>
              </a:rPr>
              <a:t>we only care about very large N values for complexity (for example, assume a big list)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worst-case</a:t>
            </a:r>
            <a:r>
              <a:t>: </a:t>
            </a:r>
            <a:r>
              <a:rPr>
                <a:solidFill>
                  <a:srgbClr val="000000"/>
                </a:solidFill>
              </a:rPr>
              <a:t>we'll usually assume the worst arrangement of data because it's harder to do an average case analysis (for example, assume search target at the end of a list)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big O</a:t>
            </a:r>
            <a:r>
              <a:t>:</a:t>
            </a:r>
            <a:r>
              <a:rPr>
                <a:solidFill>
                  <a:srgbClr val="000000"/>
                </a:solidFill>
              </a:rPr>
              <a:t> if </a:t>
            </a:r>
            <a:r>
              <a: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f(N) ≤ C * g(N)</a:t>
            </a:r>
            <a:r>
              <a:rPr>
                <a:solidFill>
                  <a:srgbClr val="000000"/>
                </a:solidFill>
              </a:rPr>
              <a:t> for large N values and some fixed constant </a:t>
            </a:r>
            <a:r>
              <a: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</a:t>
            </a:r>
            <a:r>
              <a:rPr>
                <a:solidFill>
                  <a:srgbClr val="000000"/>
                </a:solidFill>
              </a:rPr>
              <a:t>,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big O</a:t>
            </a:r>
            <a:r>
              <a:rPr>
                <a:solidFill>
                  <a:srgbClr val="FFFFFF"/>
                </a:solidFill>
              </a:rPr>
              <a:t>: </a:t>
            </a:r>
            <a:r>
              <a:rPr>
                <a:solidFill>
                  <a:srgbClr val="000000"/>
                </a:solidFill>
              </a:rPr>
              <a:t>then </a:t>
            </a:r>
            <a:r>
              <a: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f(N) ∈ O(g(N)) 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the computer (CPU, etc)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Python (quality+efficiency of interpretation)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algorithm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:</a:t>
            </a:r>
            <a:r>
              <a:t> strategy for solving the problem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input size:</a:t>
            </a:r>
            <a:r>
              <a:t> how much data do we have?</a:t>
            </a:r>
          </a:p>
        </p:txBody>
      </p:sp>
      <p:sp>
        <p:nvSpPr>
          <p:cNvPr id="132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33" name="Callout"/>
          <p:cNvSpPr/>
          <p:nvPr/>
        </p:nvSpPr>
        <p:spPr>
          <a:xfrm>
            <a:off x="802763" y="4993147"/>
            <a:ext cx="8465741" cy="3000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1" y="0"/>
                </a:moveTo>
                <a:cubicBezTo>
                  <a:pt x="103" y="0"/>
                  <a:pt x="0" y="291"/>
                  <a:pt x="0" y="651"/>
                </a:cubicBezTo>
                <a:lnTo>
                  <a:pt x="0" y="12398"/>
                </a:lnTo>
                <a:cubicBezTo>
                  <a:pt x="0" y="12759"/>
                  <a:pt x="103" y="13050"/>
                  <a:pt x="231" y="13050"/>
                </a:cubicBezTo>
                <a:lnTo>
                  <a:pt x="3186" y="13050"/>
                </a:lnTo>
                <a:lnTo>
                  <a:pt x="3648" y="21600"/>
                </a:lnTo>
                <a:lnTo>
                  <a:pt x="4110" y="13050"/>
                </a:lnTo>
                <a:lnTo>
                  <a:pt x="21369" y="13050"/>
                </a:lnTo>
                <a:cubicBezTo>
                  <a:pt x="21497" y="13050"/>
                  <a:pt x="21600" y="12759"/>
                  <a:pt x="21600" y="12398"/>
                </a:cubicBezTo>
                <a:lnTo>
                  <a:pt x="21600" y="651"/>
                </a:lnTo>
                <a:cubicBezTo>
                  <a:pt x="21600" y="291"/>
                  <a:pt x="21497" y="0"/>
                  <a:pt x="21369" y="0"/>
                </a:cubicBezTo>
                <a:lnTo>
                  <a:pt x="231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4" name="complexity analysis: how many steps must the algorithm perform, as a function of input size?"/>
          <p:cNvSpPr txBox="1"/>
          <p:nvPr/>
        </p:nvSpPr>
        <p:spPr>
          <a:xfrm>
            <a:off x="1348435" y="7980153"/>
            <a:ext cx="7010179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 b="0"/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complexity analysis: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steps must the algorithm perform, as a function of input size?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350" y="2432050"/>
            <a:ext cx="7531100" cy="49403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algorithm B"/>
          <p:cNvSpPr txBox="1"/>
          <p:nvPr/>
        </p:nvSpPr>
        <p:spPr>
          <a:xfrm>
            <a:off x="5732809" y="2159598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38" name="algorithm A"/>
          <p:cNvSpPr txBox="1"/>
          <p:nvPr/>
        </p:nvSpPr>
        <p:spPr>
          <a:xfrm>
            <a:off x="5732214" y="5805766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39" name="Do you prefer A or B?"/>
          <p:cNvSpPr txBox="1"/>
          <p:nvPr/>
        </p:nvSpPr>
        <p:spPr>
          <a:xfrm>
            <a:off x="3777357" y="8446068"/>
            <a:ext cx="545008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Do you prefer A or B?</a:t>
            </a:r>
          </a:p>
        </p:txBody>
      </p:sp>
      <p:sp>
        <p:nvSpPr>
          <p:cNvPr id="140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sp>
        <p:nvSpPr>
          <p:cNvPr id="141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42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pic>
        <p:nvPicPr>
          <p:cNvPr id="14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2381250"/>
            <a:ext cx="7696200" cy="499110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algorithm A"/>
          <p:cNvSpPr txBox="1"/>
          <p:nvPr/>
        </p:nvSpPr>
        <p:spPr>
          <a:xfrm>
            <a:off x="7457530" y="2999284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47" name="algorithm B"/>
          <p:cNvSpPr txBox="1"/>
          <p:nvPr/>
        </p:nvSpPr>
        <p:spPr>
          <a:xfrm>
            <a:off x="7889454" y="5637024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48" name="Do you prefer A or B?"/>
          <p:cNvSpPr txBox="1"/>
          <p:nvPr/>
        </p:nvSpPr>
        <p:spPr>
          <a:xfrm>
            <a:off x="3777357" y="8446068"/>
            <a:ext cx="545008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Do you prefer A or B?</a:t>
            </a:r>
          </a:p>
        </p:txBody>
      </p:sp>
      <p:sp>
        <p:nvSpPr>
          <p:cNvPr id="149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50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2381250"/>
            <a:ext cx="7696200" cy="4991100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algorithm A"/>
          <p:cNvSpPr txBox="1"/>
          <p:nvPr/>
        </p:nvSpPr>
        <p:spPr>
          <a:xfrm>
            <a:off x="7457530" y="2999284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55" name="algorithm B"/>
          <p:cNvSpPr txBox="1"/>
          <p:nvPr/>
        </p:nvSpPr>
        <p:spPr>
          <a:xfrm>
            <a:off x="7889454" y="5637024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56" name="Line"/>
          <p:cNvSpPr/>
          <p:nvPr/>
        </p:nvSpPr>
        <p:spPr>
          <a:xfrm flipV="1">
            <a:off x="5785692" y="2767338"/>
            <a:ext cx="1" cy="3915338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7" name="crossover point"/>
          <p:cNvSpPr txBox="1"/>
          <p:nvPr/>
        </p:nvSpPr>
        <p:spPr>
          <a:xfrm>
            <a:off x="4761234" y="2298537"/>
            <a:ext cx="204891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crossover point</a:t>
            </a:r>
          </a:p>
        </p:txBody>
      </p:sp>
      <p:sp>
        <p:nvSpPr>
          <p:cNvPr id="158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59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2381250"/>
            <a:ext cx="7696200" cy="4991100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algorithm A"/>
          <p:cNvSpPr txBox="1"/>
          <p:nvPr/>
        </p:nvSpPr>
        <p:spPr>
          <a:xfrm>
            <a:off x="7457530" y="2999284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64" name="algorithm B"/>
          <p:cNvSpPr txBox="1"/>
          <p:nvPr/>
        </p:nvSpPr>
        <p:spPr>
          <a:xfrm>
            <a:off x="7889454" y="5637024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65" name="What is the asymptotic behavior of the function?"/>
          <p:cNvSpPr txBox="1"/>
          <p:nvPr/>
        </p:nvSpPr>
        <p:spPr>
          <a:xfrm>
            <a:off x="2564010" y="8655618"/>
            <a:ext cx="7876780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the asymptotic behavior of the function?</a:t>
            </a:r>
          </a:p>
        </p:txBody>
      </p:sp>
      <p:sp>
        <p:nvSpPr>
          <p:cNvPr id="166" name="Line"/>
          <p:cNvSpPr/>
          <p:nvPr/>
        </p:nvSpPr>
        <p:spPr>
          <a:xfrm flipV="1">
            <a:off x="5785692" y="2767338"/>
            <a:ext cx="1" cy="3915338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7" name="crossover point"/>
          <p:cNvSpPr txBox="1"/>
          <p:nvPr/>
        </p:nvSpPr>
        <p:spPr>
          <a:xfrm>
            <a:off x="4761234" y="2298537"/>
            <a:ext cx="204891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crossover point</a:t>
            </a:r>
          </a:p>
        </p:txBody>
      </p:sp>
      <p:sp>
        <p:nvSpPr>
          <p:cNvPr id="168" name="Line"/>
          <p:cNvSpPr/>
          <p:nvPr/>
        </p:nvSpPr>
        <p:spPr>
          <a:xfrm>
            <a:off x="7277187" y="7441500"/>
            <a:ext cx="3111646" cy="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9" name="complexity analysis only cares about &quot;big&quot; inputs"/>
          <p:cNvSpPr txBox="1"/>
          <p:nvPr/>
        </p:nvSpPr>
        <p:spPr>
          <a:xfrm>
            <a:off x="7021698" y="7447153"/>
            <a:ext cx="36226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complexity analysis only cares about "big" inputs</a:t>
            </a:r>
          </a:p>
        </p:txBody>
      </p:sp>
      <p:sp>
        <p:nvSpPr>
          <p:cNvPr id="170" name="you might still reasonably care about this portion!"/>
          <p:cNvSpPr txBox="1"/>
          <p:nvPr/>
        </p:nvSpPr>
        <p:spPr>
          <a:xfrm>
            <a:off x="3016288" y="1173762"/>
            <a:ext cx="36226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you might still reasonably care about this portion!</a:t>
            </a:r>
          </a:p>
        </p:txBody>
      </p:sp>
      <p:sp>
        <p:nvSpPr>
          <p:cNvPr id="171" name="Line"/>
          <p:cNvSpPr/>
          <p:nvPr/>
        </p:nvSpPr>
        <p:spPr>
          <a:xfrm flipH="1" flipV="1">
            <a:off x="3992869" y="2064940"/>
            <a:ext cx="1720262" cy="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2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73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2396</Words>
  <Application>Microsoft Macintosh PowerPoint</Application>
  <PresentationFormat>Custom</PresentationFormat>
  <Paragraphs>424</Paragraphs>
  <Slides>43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Courier</vt:lpstr>
      <vt:lpstr>Gill Sans</vt:lpstr>
      <vt:lpstr>Gill Sans Light</vt:lpstr>
      <vt:lpstr>Gill Sans SemiBold</vt:lpstr>
      <vt:lpstr>Helvetica Neue</vt:lpstr>
      <vt:lpstr>White</vt:lpstr>
      <vt:lpstr>[320] Complexity + Big O</vt:lpstr>
      <vt:lpstr>Outline</vt:lpstr>
      <vt:lpstr>Performance vs. Complexity</vt:lpstr>
      <vt:lpstr>Performance vs. Complexity</vt:lpstr>
      <vt:lpstr>Performance vs. Complexity</vt:lpstr>
      <vt:lpstr>Which algorithm is better?</vt:lpstr>
      <vt:lpstr>Which algorithm is better?</vt:lpstr>
      <vt:lpstr>Which algorithm is better?</vt:lpstr>
      <vt:lpstr>Which algorithm is better?</vt:lpstr>
      <vt:lpstr>Performance vs. Complexity</vt:lpstr>
      <vt:lpstr>Outline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Outline</vt:lpstr>
      <vt:lpstr>Counting Executed Steps</vt:lpstr>
      <vt:lpstr>Counting Executed Steps</vt:lpstr>
      <vt:lpstr>Counting Executed Steps</vt:lpstr>
      <vt:lpstr>Counting Executed Steps</vt:lpstr>
      <vt:lpstr>Counting Executed Steps</vt:lpstr>
      <vt:lpstr>Counting Executed Steps</vt:lpstr>
      <vt:lpstr>Counting Executed Steps</vt:lpstr>
      <vt:lpstr>Outline</vt:lpstr>
      <vt:lpstr>How fast?</vt:lpstr>
      <vt:lpstr>Big O Notation ("O" is for "order of growth")</vt:lpstr>
      <vt:lpstr>Big O Notation ("O" is for "order of growth")</vt:lpstr>
      <vt:lpstr>Big O Notation ("O" is for "order of growth")</vt:lpstr>
      <vt:lpstr>Defining Big O</vt:lpstr>
      <vt:lpstr>Defining Big O</vt:lpstr>
      <vt:lpstr>Defining Big O</vt:lpstr>
      <vt:lpstr>Defining Big O</vt:lpstr>
      <vt:lpstr>Defining Big O</vt:lpstr>
      <vt:lpstr>Outline</vt:lpstr>
      <vt:lpstr>Defining Big O</vt:lpstr>
      <vt:lpstr>Defining Big O</vt:lpstr>
      <vt:lpstr>Defining Big O</vt:lpstr>
      <vt:lpstr>Analysis of Algorithms: Key Ideas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[320] Complexity + Big O</dc:title>
  <cp:lastModifiedBy>YIYIN SHEN</cp:lastModifiedBy>
  <cp:revision>2</cp:revision>
  <dcterms:modified xsi:type="dcterms:W3CDTF">2023-06-08T08:01:10Z</dcterms:modified>
</cp:coreProperties>
</file>